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0"/>
  </p:normalViewPr>
  <p:slideViewPr>
    <p:cSldViewPr snapToGrid="0" snapToObjects="1">
      <p:cViewPr>
        <p:scale>
          <a:sx n="58" d="100"/>
          <a:sy n="58" d="100"/>
        </p:scale>
        <p:origin x="2656" y="1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54458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2524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8597053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859947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28847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89279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327602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3159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767122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232505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9/30/22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76602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9/30/22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5931357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384D3AF-B5F2-56D9-F55F-C8A7924B256A}"/>
              </a:ext>
            </a:extLst>
          </p:cNvPr>
          <p:cNvPicPr>
            <a:picLocks noChangeAspect="1"/>
          </p:cNvPicPr>
          <p:nvPr/>
        </p:nvPicPr>
        <p:blipFill rotWithShape="1">
          <a:blip r:embed="rId2">
            <a:alphaModFix amt="40000"/>
          </a:blip>
          <a:srcRect t="5374" r="-1" b="7055"/>
          <a:stretch/>
        </p:blipFill>
        <p:spPr>
          <a:xfrm>
            <a:off x="20" y="10"/>
            <a:ext cx="12188932" cy="6857990"/>
          </a:xfrm>
          <a:prstGeom prst="rect">
            <a:avLst/>
          </a:prstGeom>
        </p:spPr>
      </p:pic>
      <p:sp>
        <p:nvSpPr>
          <p:cNvPr id="2" name="Title 1">
            <a:extLst>
              <a:ext uri="{FF2B5EF4-FFF2-40B4-BE49-F238E27FC236}">
                <a16:creationId xmlns:a16="http://schemas.microsoft.com/office/drawing/2014/main" id="{72C5BB0F-DF6C-EF50-A5AF-E2BD5CE94704}"/>
              </a:ext>
            </a:extLst>
          </p:cNvPr>
          <p:cNvSpPr>
            <a:spLocks noGrp="1"/>
          </p:cNvSpPr>
          <p:nvPr>
            <p:ph type="ctrTitle"/>
          </p:nvPr>
        </p:nvSpPr>
        <p:spPr>
          <a:xfrm>
            <a:off x="482600" y="732032"/>
            <a:ext cx="6900839" cy="2736390"/>
          </a:xfrm>
        </p:spPr>
        <p:txBody>
          <a:bodyPr anchor="t">
            <a:normAutofit/>
          </a:bodyPr>
          <a:lstStyle/>
          <a:p>
            <a:r>
              <a:rPr lang="en-US" sz="7400">
                <a:solidFill>
                  <a:srgbClr val="FFFFFF"/>
                </a:solidFill>
                <a:latin typeface="Times New Roman" panose="02020603050405020304" pitchFamily="18" charset="0"/>
                <a:cs typeface="Times New Roman" panose="02020603050405020304" pitchFamily="18" charset="0"/>
              </a:rPr>
              <a:t>Health Insurance Prediction</a:t>
            </a:r>
          </a:p>
        </p:txBody>
      </p:sp>
      <p:sp>
        <p:nvSpPr>
          <p:cNvPr id="3" name="Subtitle 2">
            <a:extLst>
              <a:ext uri="{FF2B5EF4-FFF2-40B4-BE49-F238E27FC236}">
                <a16:creationId xmlns:a16="http://schemas.microsoft.com/office/drawing/2014/main" id="{AF6C3DBB-BE43-CCED-3464-AD1CB5052037}"/>
              </a:ext>
            </a:extLst>
          </p:cNvPr>
          <p:cNvSpPr>
            <a:spLocks noGrp="1"/>
          </p:cNvSpPr>
          <p:nvPr>
            <p:ph type="subTitle" idx="1"/>
          </p:nvPr>
        </p:nvSpPr>
        <p:spPr>
          <a:xfrm>
            <a:off x="6596565" y="4201721"/>
            <a:ext cx="4986084" cy="1949813"/>
          </a:xfrm>
        </p:spPr>
        <p:txBody>
          <a:bodyPr anchor="b">
            <a:normAutofit/>
          </a:bodyPr>
          <a:lstStyle/>
          <a:p>
            <a:pPr algn="r"/>
            <a:r>
              <a:rPr lang="en-US" dirty="0">
                <a:solidFill>
                  <a:srgbClr val="FFFFFF"/>
                </a:solidFill>
                <a:latin typeface="Times New Roman" panose="02020603050405020304" pitchFamily="18" charset="0"/>
                <a:cs typeface="Times New Roman" panose="02020603050405020304" pitchFamily="18" charset="0"/>
              </a:rPr>
              <a:t>Data Glacier Data Science Project</a:t>
            </a: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50354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E70BD5D-17E6-4887-A29F-C82092681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DB508D0-DC67-444E-9820-DCF5B0BF3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409" y="495047"/>
            <a:ext cx="6186871" cy="587828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396D00-10D7-3D9C-557E-5E72A16D0A19}"/>
              </a:ext>
            </a:extLst>
          </p:cNvPr>
          <p:cNvSpPr>
            <a:spLocks noGrp="1"/>
          </p:cNvSpPr>
          <p:nvPr>
            <p:ph type="ctrTitle"/>
          </p:nvPr>
        </p:nvSpPr>
        <p:spPr>
          <a:xfrm>
            <a:off x="655093" y="979708"/>
            <a:ext cx="5278233" cy="5037852"/>
          </a:xfrm>
        </p:spPr>
        <p:txBody>
          <a:bodyPr anchor="ctr">
            <a:normAutofit/>
          </a:bodyPr>
          <a:lstStyle/>
          <a:p>
            <a:r>
              <a:rPr lang="en-US" dirty="0">
                <a:latin typeface="Times New Roman" panose="02020603050405020304" pitchFamily="18" charset="0"/>
                <a:cs typeface="Times New Roman" panose="02020603050405020304" pitchFamily="18" charset="0"/>
              </a:rPr>
              <a:t>Health Insurance 	</a:t>
            </a:r>
          </a:p>
        </p:txBody>
      </p:sp>
      <p:sp>
        <p:nvSpPr>
          <p:cNvPr id="3" name="Subtitle 2">
            <a:extLst>
              <a:ext uri="{FF2B5EF4-FFF2-40B4-BE49-F238E27FC236}">
                <a16:creationId xmlns:a16="http://schemas.microsoft.com/office/drawing/2014/main" id="{3562B007-970F-A32A-B01B-C0B7DB9A0FBF}"/>
              </a:ext>
            </a:extLst>
          </p:cNvPr>
          <p:cNvSpPr>
            <a:spLocks noGrp="1"/>
          </p:cNvSpPr>
          <p:nvPr>
            <p:ph type="subTitle" idx="1"/>
          </p:nvPr>
        </p:nvSpPr>
        <p:spPr>
          <a:xfrm>
            <a:off x="6789761" y="979710"/>
            <a:ext cx="4216656" cy="5037849"/>
          </a:xfrm>
        </p:spPr>
        <p:txBody>
          <a:bodyPr anchor="ctr">
            <a:normAutofit/>
          </a:bodyPr>
          <a:lstStyle/>
          <a:p>
            <a:r>
              <a:rPr lang="en-US" i="0" dirty="0">
                <a:effectLst/>
                <a:latin typeface="Times New Roman" panose="02020603050405020304" pitchFamily="18" charset="0"/>
                <a:cs typeface="Times New Roman" panose="02020603050405020304" pitchFamily="18" charset="0"/>
              </a:rPr>
              <a:t>Factors that can affect a health insurance plan's monthly premium: location, age, tobacco use, if you are smoker, plan category, and whether the plan covers dependents. Notice: FYI Your health, medical history, or gender can't affect your premium.</a:t>
            </a:r>
            <a:endParaRPr lang="en-US"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06944363-3FC2-4F07-8F6C-22CAB8106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4"/>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7AC43E59-BA83-4550-B9B8-06D36F8EEA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6237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E70BD5D-17E6-4887-A29F-C82092681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DB508D0-DC67-444E-9820-DCF5B0BF3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409" y="495047"/>
            <a:ext cx="6186871" cy="587828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FDB009-E820-AAFC-43D1-143EB99EAE5B}"/>
              </a:ext>
            </a:extLst>
          </p:cNvPr>
          <p:cNvSpPr>
            <a:spLocks noGrp="1"/>
          </p:cNvSpPr>
          <p:nvPr>
            <p:ph type="ctrTitle"/>
          </p:nvPr>
        </p:nvSpPr>
        <p:spPr>
          <a:xfrm>
            <a:off x="655093" y="979708"/>
            <a:ext cx="5278233" cy="5037852"/>
          </a:xfrm>
        </p:spPr>
        <p:txBody>
          <a:bodyPr anchor="ctr">
            <a:normAutofit/>
          </a:bodyPr>
          <a:lstStyle/>
          <a:p>
            <a:r>
              <a:rPr lang="en-US" dirty="0">
                <a:latin typeface="Times New Roman" panose="02020603050405020304" pitchFamily="18" charset="0"/>
                <a:cs typeface="Times New Roman" panose="02020603050405020304" pitchFamily="18" charset="0"/>
              </a:rPr>
              <a:t>Dataset: </a:t>
            </a:r>
            <a:r>
              <a:rPr lang="en-US" dirty="0" err="1">
                <a:latin typeface="Times New Roman" panose="02020603050405020304" pitchFamily="18" charset="0"/>
                <a:cs typeface="Times New Roman" panose="02020603050405020304" pitchFamily="18" charset="0"/>
              </a:rPr>
              <a:t>insurance.csv</a:t>
            </a: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D15B64B-1BCE-B62B-7C46-1E92330D1249}"/>
              </a:ext>
            </a:extLst>
          </p:cNvPr>
          <p:cNvSpPr>
            <a:spLocks noGrp="1"/>
          </p:cNvSpPr>
          <p:nvPr>
            <p:ph type="subTitle" idx="1"/>
          </p:nvPr>
        </p:nvSpPr>
        <p:spPr>
          <a:xfrm>
            <a:off x="6789761" y="979710"/>
            <a:ext cx="4216656" cy="5037849"/>
          </a:xfrm>
        </p:spPr>
        <p:txBody>
          <a:bodyPr anchor="ctr">
            <a:normAutofit/>
          </a:bodyPr>
          <a:lstStyle/>
          <a:p>
            <a:r>
              <a:rPr lang="en-US" dirty="0">
                <a:latin typeface="Times New Roman" panose="02020603050405020304" pitchFamily="18" charset="0"/>
                <a:cs typeface="Times New Roman" panose="02020603050405020304" pitchFamily="18" charset="0"/>
              </a:rPr>
              <a:t>This dataset has 4 different areas, 2 genders, children from 1 to 5, weather a person is a smoker, and some other factors which are not that important and do not make a different in the insurance prices. </a:t>
            </a:r>
          </a:p>
        </p:txBody>
      </p:sp>
      <p:cxnSp>
        <p:nvCxnSpPr>
          <p:cNvPr id="12" name="Straight Connector 11">
            <a:extLst>
              <a:ext uri="{FF2B5EF4-FFF2-40B4-BE49-F238E27FC236}">
                <a16:creationId xmlns:a16="http://schemas.microsoft.com/office/drawing/2014/main" id="{06944363-3FC2-4F07-8F6C-22CAB8106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4"/>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7AC43E59-BA83-4550-B9B8-06D36F8EEA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18465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5" name="Video 4">
            <a:extLst>
              <a:ext uri="{FF2B5EF4-FFF2-40B4-BE49-F238E27FC236}">
                <a16:creationId xmlns:a16="http://schemas.microsoft.com/office/drawing/2014/main" id="{01A0A586-3772-9BDA-ADAD-D622A90599E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59" r="-1" b="-1"/>
          <a:stretch/>
        </p:blipFill>
        <p:spPr>
          <a:xfrm>
            <a:off x="3059" y="10"/>
            <a:ext cx="12188941" cy="6857990"/>
          </a:xfrm>
          <a:prstGeom prst="rect">
            <a:avLst/>
          </a:prstGeom>
        </p:spPr>
      </p:pic>
      <p:sp>
        <p:nvSpPr>
          <p:cNvPr id="11" name="Rectangle 10">
            <a:extLst>
              <a:ext uri="{FF2B5EF4-FFF2-40B4-BE49-F238E27FC236}">
                <a16:creationId xmlns:a16="http://schemas.microsoft.com/office/drawing/2014/main" id="{2F45987A-3A2E-45FE-947D-464BBA890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944762"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7C4C34-6B0E-9764-80B7-14BFD10A388E}"/>
              </a:ext>
            </a:extLst>
          </p:cNvPr>
          <p:cNvSpPr>
            <a:spLocks noGrp="1"/>
          </p:cNvSpPr>
          <p:nvPr>
            <p:ph type="ctrTitle"/>
          </p:nvPr>
        </p:nvSpPr>
        <p:spPr>
          <a:xfrm>
            <a:off x="6074227" y="1122363"/>
            <a:ext cx="5536085" cy="2387600"/>
          </a:xfrm>
        </p:spPr>
        <p:txBody>
          <a:bodyPr>
            <a:normAutofit/>
          </a:bodyPr>
          <a:lstStyle/>
          <a:p>
            <a:pPr algn="r">
              <a:lnSpc>
                <a:spcPct val="90000"/>
              </a:lnSpc>
            </a:pPr>
            <a:r>
              <a:rPr lang="en-US" sz="5100" dirty="0">
                <a:solidFill>
                  <a:srgbClr val="FFFFFF"/>
                </a:solidFill>
                <a:latin typeface="Times New Roman" panose="02020603050405020304" pitchFamily="18" charset="0"/>
                <a:cs typeface="Times New Roman" panose="02020603050405020304" pitchFamily="18" charset="0"/>
              </a:rPr>
              <a:t>Average Price in different location</a:t>
            </a:r>
          </a:p>
        </p:txBody>
      </p:sp>
      <p:sp>
        <p:nvSpPr>
          <p:cNvPr id="3" name="Subtitle 2">
            <a:extLst>
              <a:ext uri="{FF2B5EF4-FFF2-40B4-BE49-F238E27FC236}">
                <a16:creationId xmlns:a16="http://schemas.microsoft.com/office/drawing/2014/main" id="{8DF6AE29-67EB-6984-101C-8337A59AFA1F}"/>
              </a:ext>
            </a:extLst>
          </p:cNvPr>
          <p:cNvSpPr>
            <a:spLocks noGrp="1"/>
          </p:cNvSpPr>
          <p:nvPr>
            <p:ph type="subTitle" idx="1"/>
          </p:nvPr>
        </p:nvSpPr>
        <p:spPr>
          <a:xfrm>
            <a:off x="6074227" y="3602038"/>
            <a:ext cx="5536085" cy="1655762"/>
          </a:xfrm>
        </p:spPr>
        <p:txBody>
          <a:bodyPr>
            <a:normAutofit fontScale="85000" lnSpcReduction="20000"/>
          </a:bodyPr>
          <a:lstStyle/>
          <a:p>
            <a:pPr algn="r">
              <a:lnSpc>
                <a:spcPct val="110000"/>
              </a:lnSpc>
            </a:pPr>
            <a:r>
              <a:rPr lang="en-US" dirty="0">
                <a:solidFill>
                  <a:srgbClr val="FFFFFF"/>
                </a:solidFill>
                <a:latin typeface="Times New Roman" panose="02020603050405020304" pitchFamily="18" charset="0"/>
                <a:cs typeface="Times New Roman" panose="02020603050405020304" pitchFamily="18" charset="0"/>
              </a:rPr>
              <a:t>Northwest: 12417</a:t>
            </a:r>
          </a:p>
          <a:p>
            <a:pPr algn="r">
              <a:lnSpc>
                <a:spcPct val="110000"/>
              </a:lnSpc>
            </a:pPr>
            <a:r>
              <a:rPr lang="en-US" dirty="0">
                <a:solidFill>
                  <a:srgbClr val="FFFFFF"/>
                </a:solidFill>
                <a:latin typeface="Times New Roman" panose="02020603050405020304" pitchFamily="18" charset="0"/>
                <a:cs typeface="Times New Roman" panose="02020603050405020304" pitchFamily="18" charset="0"/>
              </a:rPr>
              <a:t>Southwest: 12346 </a:t>
            </a:r>
          </a:p>
          <a:p>
            <a:pPr algn="r">
              <a:lnSpc>
                <a:spcPct val="110000"/>
              </a:lnSpc>
            </a:pPr>
            <a:r>
              <a:rPr lang="en-US" dirty="0">
                <a:solidFill>
                  <a:srgbClr val="FFFFFF"/>
                </a:solidFill>
                <a:latin typeface="Times New Roman" panose="02020603050405020304" pitchFamily="18" charset="0"/>
                <a:cs typeface="Times New Roman" panose="02020603050405020304" pitchFamily="18" charset="0"/>
              </a:rPr>
              <a:t>Northeast: 13406</a:t>
            </a:r>
          </a:p>
          <a:p>
            <a:pPr algn="r">
              <a:lnSpc>
                <a:spcPct val="110000"/>
              </a:lnSpc>
            </a:pPr>
            <a:r>
              <a:rPr lang="en-US" dirty="0">
                <a:solidFill>
                  <a:srgbClr val="FFFFFF"/>
                </a:solidFill>
                <a:latin typeface="Times New Roman" panose="02020603050405020304" pitchFamily="18" charset="0"/>
                <a:cs typeface="Times New Roman" panose="02020603050405020304" pitchFamily="18" charset="0"/>
              </a:rPr>
              <a:t>Southeast: 14735</a:t>
            </a:r>
          </a:p>
        </p:txBody>
      </p:sp>
      <p:cxnSp>
        <p:nvCxnSpPr>
          <p:cNvPr id="13" name="Straight Connector 12">
            <a:extLst>
              <a:ext uri="{FF2B5EF4-FFF2-40B4-BE49-F238E27FC236}">
                <a16:creationId xmlns:a16="http://schemas.microsoft.com/office/drawing/2014/main" id="{78779978-F1B9-4E8B-A4EF-28C72FBE52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3CC36E61-C478-4C2F-846E-EBA0DF57DA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647F8125-6017-35A6-C484-200C9D637E54}"/>
              </a:ext>
            </a:extLst>
          </p:cNvPr>
          <p:cNvSpPr txBox="1"/>
          <p:nvPr/>
        </p:nvSpPr>
        <p:spPr>
          <a:xfrm>
            <a:off x="1070517" y="1984917"/>
            <a:ext cx="4422022" cy="2092881"/>
          </a:xfrm>
          <a:prstGeom prst="rect">
            <a:avLst/>
          </a:prstGeom>
          <a:noFill/>
        </p:spPr>
        <p:txBody>
          <a:bodyPr wrap="square" rtlCol="0">
            <a:spAutoFit/>
          </a:bodyPr>
          <a:lstStyle/>
          <a:p>
            <a:r>
              <a:rPr lang="en-US" sz="2600" dirty="0">
                <a:solidFill>
                  <a:schemeClr val="bg1"/>
                </a:solidFill>
                <a:latin typeface="Times New Roman" panose="02020603050405020304" pitchFamily="18" charset="0"/>
                <a:cs typeface="Times New Roman" panose="02020603050405020304" pitchFamily="18" charset="0"/>
              </a:rPr>
              <a:t>This shows that the location do make a minor change in the health insurance price, but this is strictly based on the analysis of this dataset. </a:t>
            </a:r>
          </a:p>
        </p:txBody>
      </p:sp>
    </p:spTree>
    <p:extLst>
      <p:ext uri="{BB962C8B-B14F-4D97-AF65-F5344CB8AC3E}">
        <p14:creationId xmlns:p14="http://schemas.microsoft.com/office/powerpoint/2010/main" val="1089895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35F60170-91B4-45F0-B88B-9C07AEC46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7C4C34-6B0E-9764-80B7-14BFD10A388E}"/>
              </a:ext>
            </a:extLst>
          </p:cNvPr>
          <p:cNvSpPr>
            <a:spLocks noGrp="1"/>
          </p:cNvSpPr>
          <p:nvPr>
            <p:ph type="ctrTitle"/>
          </p:nvPr>
        </p:nvSpPr>
        <p:spPr>
          <a:xfrm>
            <a:off x="6014678" y="3013510"/>
            <a:ext cx="5614993" cy="3093468"/>
          </a:xfrm>
        </p:spPr>
        <p:txBody>
          <a:bodyPr anchor="t">
            <a:normAutofit/>
          </a:bodyPr>
          <a:lstStyle/>
          <a:p>
            <a:pPr>
              <a:lnSpc>
                <a:spcPct val="90000"/>
              </a:lnSpc>
            </a:pPr>
            <a:r>
              <a:rPr lang="en-US" sz="4000" dirty="0">
                <a:latin typeface="Times New Roman" panose="02020603050405020304" pitchFamily="18" charset="0"/>
                <a:cs typeface="Times New Roman" panose="02020603050405020304" pitchFamily="18" charset="0"/>
              </a:rPr>
              <a:t>Average Price with someone with children with hue of smoker</a:t>
            </a:r>
          </a:p>
        </p:txBody>
      </p:sp>
      <p:sp>
        <p:nvSpPr>
          <p:cNvPr id="3" name="Subtitle 2">
            <a:extLst>
              <a:ext uri="{FF2B5EF4-FFF2-40B4-BE49-F238E27FC236}">
                <a16:creationId xmlns:a16="http://schemas.microsoft.com/office/drawing/2014/main" id="{8DF6AE29-67EB-6984-101C-8337A59AFA1F}"/>
              </a:ext>
            </a:extLst>
          </p:cNvPr>
          <p:cNvSpPr>
            <a:spLocks noGrp="1"/>
          </p:cNvSpPr>
          <p:nvPr>
            <p:ph type="subTitle" idx="1"/>
          </p:nvPr>
        </p:nvSpPr>
        <p:spPr>
          <a:xfrm>
            <a:off x="6014678" y="702870"/>
            <a:ext cx="5614993" cy="2163418"/>
          </a:xfrm>
        </p:spPr>
        <p:txBody>
          <a:bodyPr anchor="b">
            <a:normAutofit fontScale="92500" lnSpcReduction="20000"/>
          </a:bodyPr>
          <a:lstStyle/>
          <a:p>
            <a:r>
              <a:rPr lang="en-US" dirty="0">
                <a:latin typeface="Times New Roman" panose="02020603050405020304" pitchFamily="18" charset="0"/>
                <a:cs typeface="Times New Roman" panose="02020603050405020304" pitchFamily="18" charset="0"/>
              </a:rPr>
              <a:t>This clearly shows that the person might have different number of children, but the price has minor amount of variance due to that, but there is some difference in location, which also brings some minor change. The hue in this chart makes a huge difference, which we will talk about in the next slide. </a:t>
            </a:r>
          </a:p>
        </p:txBody>
      </p:sp>
      <p:cxnSp>
        <p:nvCxnSpPr>
          <p:cNvPr id="22" name="Straight Connector 21">
            <a:extLst>
              <a:ext uri="{FF2B5EF4-FFF2-40B4-BE49-F238E27FC236}">
                <a16:creationId xmlns:a16="http://schemas.microsoft.com/office/drawing/2014/main" id="{90D4BE5E-A277-4D2C-9B8A-205561BC70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7" name="Picture 6" descr="Chart, bar chart&#10;&#10;Description automatically generated">
            <a:extLst>
              <a:ext uri="{FF2B5EF4-FFF2-40B4-BE49-F238E27FC236}">
                <a16:creationId xmlns:a16="http://schemas.microsoft.com/office/drawing/2014/main" id="{9BBD2D35-9A89-9C5C-57B1-34750E28AF91}"/>
              </a:ext>
            </a:extLst>
          </p:cNvPr>
          <p:cNvPicPr>
            <a:picLocks noChangeAspect="1"/>
          </p:cNvPicPr>
          <p:nvPr/>
        </p:nvPicPr>
        <p:blipFill>
          <a:blip r:embed="rId2">
            <a:alphaModFix/>
          </a:blip>
          <a:stretch>
            <a:fillRect/>
          </a:stretch>
        </p:blipFill>
        <p:spPr>
          <a:xfrm>
            <a:off x="482601" y="1807827"/>
            <a:ext cx="5008259" cy="3217806"/>
          </a:xfrm>
          <a:prstGeom prst="rect">
            <a:avLst/>
          </a:prstGeom>
        </p:spPr>
      </p:pic>
      <p:cxnSp>
        <p:nvCxnSpPr>
          <p:cNvPr id="24" name="Straight Connector 23">
            <a:extLst>
              <a:ext uri="{FF2B5EF4-FFF2-40B4-BE49-F238E27FC236}">
                <a16:creationId xmlns:a16="http://schemas.microsoft.com/office/drawing/2014/main" id="{5D5EC73D-B34E-4B0B-8892-49C0610165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14704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5F60170-91B4-45F0-B88B-9C07AEC46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EA1CF-C5D2-97C4-8C1C-F52FFE8255F3}"/>
              </a:ext>
            </a:extLst>
          </p:cNvPr>
          <p:cNvSpPr>
            <a:spLocks noGrp="1"/>
          </p:cNvSpPr>
          <p:nvPr>
            <p:ph type="ctrTitle"/>
          </p:nvPr>
        </p:nvSpPr>
        <p:spPr>
          <a:xfrm>
            <a:off x="481007" y="702870"/>
            <a:ext cx="5614993" cy="3093468"/>
          </a:xfrm>
        </p:spPr>
        <p:txBody>
          <a:bodyPr anchor="b">
            <a:normAutofit/>
          </a:bodyPr>
          <a:lstStyle/>
          <a:p>
            <a:pPr>
              <a:lnSpc>
                <a:spcPct val="90000"/>
              </a:lnSpc>
            </a:pPr>
            <a:r>
              <a:rPr lang="en-US" sz="4800" dirty="0">
                <a:latin typeface="Times New Roman" panose="02020603050405020304" pitchFamily="18" charset="0"/>
                <a:cs typeface="Times New Roman" panose="02020603050405020304" pitchFamily="18" charset="0"/>
              </a:rPr>
              <a:t>Average Price if smoker or no</a:t>
            </a:r>
          </a:p>
        </p:txBody>
      </p:sp>
      <p:sp>
        <p:nvSpPr>
          <p:cNvPr id="3" name="Subtitle 2">
            <a:extLst>
              <a:ext uri="{FF2B5EF4-FFF2-40B4-BE49-F238E27FC236}">
                <a16:creationId xmlns:a16="http://schemas.microsoft.com/office/drawing/2014/main" id="{E7C15462-EF69-EFDF-5AAF-B67835417BE5}"/>
              </a:ext>
            </a:extLst>
          </p:cNvPr>
          <p:cNvSpPr>
            <a:spLocks noGrp="1"/>
          </p:cNvSpPr>
          <p:nvPr>
            <p:ph type="subTitle" idx="1"/>
          </p:nvPr>
        </p:nvSpPr>
        <p:spPr>
          <a:xfrm>
            <a:off x="481006" y="4067746"/>
            <a:ext cx="5614993" cy="2163418"/>
          </a:xfrm>
        </p:spPr>
        <p:txBody>
          <a:bodyPr anchor="t">
            <a:normAutofit/>
          </a:bodyPr>
          <a:lstStyle/>
          <a:p>
            <a:r>
              <a:rPr lang="en-US" dirty="0">
                <a:latin typeface="Times New Roman" panose="02020603050405020304" pitchFamily="18" charset="0"/>
                <a:cs typeface="Times New Roman" panose="02020603050405020304" pitchFamily="18" charset="0"/>
              </a:rPr>
              <a:t>This chart clearly shows that if the person ticks smoking on their chart, there is a huge difference in the health insurance price.</a:t>
            </a:r>
          </a:p>
        </p:txBody>
      </p:sp>
      <p:cxnSp>
        <p:nvCxnSpPr>
          <p:cNvPr id="21" name="Straight Connector 20">
            <a:extLst>
              <a:ext uri="{FF2B5EF4-FFF2-40B4-BE49-F238E27FC236}">
                <a16:creationId xmlns:a16="http://schemas.microsoft.com/office/drawing/2014/main" id="{82A1AB15-495E-4EE0-98F0-89DD89CD14F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5" name="Picture 4" descr="Chart, box and whisker chart&#10;&#10;Description automatically generated">
            <a:extLst>
              <a:ext uri="{FF2B5EF4-FFF2-40B4-BE49-F238E27FC236}">
                <a16:creationId xmlns:a16="http://schemas.microsoft.com/office/drawing/2014/main" id="{56C23652-FCC6-58AA-C3E3-E31443CCCFAB}"/>
              </a:ext>
            </a:extLst>
          </p:cNvPr>
          <p:cNvPicPr>
            <a:picLocks noChangeAspect="1"/>
          </p:cNvPicPr>
          <p:nvPr/>
        </p:nvPicPr>
        <p:blipFill>
          <a:blip r:embed="rId2">
            <a:alphaModFix/>
          </a:blip>
          <a:stretch>
            <a:fillRect/>
          </a:stretch>
        </p:blipFill>
        <p:spPr>
          <a:xfrm>
            <a:off x="6634090" y="1816380"/>
            <a:ext cx="5019817" cy="3225232"/>
          </a:xfrm>
          <a:prstGeom prst="rect">
            <a:avLst/>
          </a:prstGeom>
        </p:spPr>
      </p:pic>
      <p:cxnSp>
        <p:nvCxnSpPr>
          <p:cNvPr id="23" name="Straight Connector 22">
            <a:extLst>
              <a:ext uri="{FF2B5EF4-FFF2-40B4-BE49-F238E27FC236}">
                <a16:creationId xmlns:a16="http://schemas.microsoft.com/office/drawing/2014/main" id="{74EEBF2A-B7AF-4EC9-B6F7-BF425E70A0D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46723637"/>
      </p:ext>
    </p:extLst>
  </p:cSld>
  <p:clrMapOvr>
    <a:masterClrMapping/>
  </p:clrMapOvr>
</p:sld>
</file>

<file path=ppt/theme/theme1.xml><?xml version="1.0" encoding="utf-8"?>
<a:theme xmlns:a="http://schemas.openxmlformats.org/drawingml/2006/main" name="LevelVTI">
  <a:themeElements>
    <a:clrScheme name="AnalogousFromLightSeed_2SEEDS">
      <a:dk1>
        <a:srgbClr val="000000"/>
      </a:dk1>
      <a:lt1>
        <a:srgbClr val="FFFFFF"/>
      </a:lt1>
      <a:dk2>
        <a:srgbClr val="41242B"/>
      </a:dk2>
      <a:lt2>
        <a:srgbClr val="E2E8E7"/>
      </a:lt2>
      <a:accent1>
        <a:srgbClr val="C87186"/>
      </a:accent1>
      <a:accent2>
        <a:srgbClr val="D28BBA"/>
      </a:accent2>
      <a:accent3>
        <a:srgbClr val="D19488"/>
      </a:accent3>
      <a:accent4>
        <a:srgbClr val="65B398"/>
      </a:accent4>
      <a:accent5>
        <a:srgbClr val="70ADB2"/>
      </a:accent5>
      <a:accent6>
        <a:srgbClr val="719DC8"/>
      </a:accent6>
      <a:hlink>
        <a:srgbClr val="568F81"/>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docProps/app.xml><?xml version="1.0" encoding="utf-8"?>
<Properties xmlns="http://schemas.openxmlformats.org/officeDocument/2006/extended-properties" xmlns:vt="http://schemas.openxmlformats.org/officeDocument/2006/docPropsVTypes">
  <TotalTime>20</TotalTime>
  <Words>254</Words>
  <Application>Microsoft Macintosh PowerPoint</Application>
  <PresentationFormat>Widescreen</PresentationFormat>
  <Paragraphs>16</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Seaford</vt:lpstr>
      <vt:lpstr>Times New Roman</vt:lpstr>
      <vt:lpstr>LevelVTI</vt:lpstr>
      <vt:lpstr>Health Insurance Prediction</vt:lpstr>
      <vt:lpstr>Health Insurance  </vt:lpstr>
      <vt:lpstr>Dataset: insurance.csv</vt:lpstr>
      <vt:lpstr>Average Price in different location</vt:lpstr>
      <vt:lpstr>Average Price with someone with children with hue of smoker</vt:lpstr>
      <vt:lpstr>Average Price if smoker or no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Insurance Prediction</dc:title>
  <dc:creator>Pratyush Ketan Kapadia</dc:creator>
  <cp:lastModifiedBy>Pratyush Ketan Kapadia</cp:lastModifiedBy>
  <cp:revision>2</cp:revision>
  <dcterms:created xsi:type="dcterms:W3CDTF">2022-09-30T23:13:03Z</dcterms:created>
  <dcterms:modified xsi:type="dcterms:W3CDTF">2022-09-30T23:33:58Z</dcterms:modified>
</cp:coreProperties>
</file>

<file path=docProps/thumbnail.jpeg>
</file>